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303" r:id="rId6"/>
    <p:sldId id="290" r:id="rId7"/>
    <p:sldId id="291" r:id="rId8"/>
    <p:sldId id="293" r:id="rId9"/>
    <p:sldId id="295" r:id="rId10"/>
    <p:sldId id="294" r:id="rId11"/>
    <p:sldId id="297" r:id="rId12"/>
    <p:sldId id="298" r:id="rId13"/>
    <p:sldId id="301" r:id="rId14"/>
    <p:sldId id="299" r:id="rId15"/>
    <p:sldId id="300" r:id="rId16"/>
    <p:sldId id="302" r:id="rId17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46174A-09BD-4BBB-88F5-0BCA20F7541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61D2A0-8D17-46DB-A69C-68B371757CAC}" type="datetime1">
              <a:rPr lang="en-US" altLang="zh-CN" noProof="0" smtClean="0"/>
              <a:pPr/>
              <a:t>12/18/2023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EB040C8-62D2-4EA7-B200-D3B8C06AAFD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ECC445-18EE-4FF7-B521-501DC73BA16B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43DB74-0EBA-470B-BF90-146A50AA73D1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66AC48-78EA-4A73-B443-E1714A47CD88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B4D6BD-0B34-4E48-B978-6A2E7D2775E8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DF6178-CC29-4F91-AD15-EF1115D2151F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F1CDF-1F30-4DC9-99C8-6CC29D41356B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310783-D5E8-4DFC-8DA2-16A8A749A2AC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D50DD1-DD0D-4542-96EB-94849C363D74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310165-78E2-427B-A01A-3C20E66226B5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长方形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DF7AF9-B5F7-48A3-9286-55A8863C8C90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FCC30BD-61F4-4C20-8280-85C7BCB7F029}" type="datetime1">
              <a:rPr lang="zh-CN" altLang="en-US" smtClean="0"/>
              <a:pPr/>
              <a:t>2023/12/18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2019</a:t>
            </a:r>
            <a:fld id="{1F7C9ADE-89F9-46FA-A6F0-A9C86E405EC4}" type="datetime1">
              <a:rPr lang="zh-CN" altLang="en-US" smtClean="0"/>
              <a:pPr/>
              <a:t>2023/12/18</a:t>
            </a:fld>
            <a:r>
              <a:rPr lang="en-US" altLang="zh-CN" dirty="0"/>
              <a:t>/9/10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球的卫星视图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38893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492" y="98049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大作业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86" y="5257557"/>
            <a:ext cx="7896606" cy="1239894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CN" sz="3600" dirty="0">
                <a:solidFill>
                  <a:srgbClr val="FFFFFF"/>
                </a:solidFill>
              </a:rPr>
              <a:t>--------</a:t>
            </a:r>
            <a:r>
              <a:rPr lang="zh-CN" altLang="en-US" sz="3600" dirty="0">
                <a:solidFill>
                  <a:srgbClr val="FFFFFF"/>
                </a:solidFill>
                <a:highlight>
                  <a:srgbClr val="000000"/>
                </a:highlight>
              </a:rPr>
              <a:t>一款高效背</a:t>
            </a:r>
            <a:r>
              <a:rPr lang="zh-CN" altLang="en-US" sz="3600" dirty="0">
                <a:solidFill>
                  <a:srgbClr val="FFFFFF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单词软件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77ED52-5230-535C-94EE-D7305FCF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46" y="2920977"/>
            <a:ext cx="2329274" cy="21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-286761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648AF9-2301-D96A-A6A7-30694B05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507915" cy="65865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28790F-997E-FA97-F245-82A3FAFB60E6}"/>
              </a:ext>
            </a:extLst>
          </p:cNvPr>
          <p:cNvSpPr txBox="1"/>
          <p:nvPr/>
        </p:nvSpPr>
        <p:spPr>
          <a:xfrm>
            <a:off x="4711850" y="532503"/>
            <a:ext cx="355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highlight>
                  <a:srgbClr val="C0C0C0"/>
                </a:highlight>
              </a:rPr>
              <a:t>好好好！！！</a:t>
            </a:r>
            <a:endParaRPr lang="en-US" altLang="zh-CN" sz="3200" dirty="0">
              <a:highlight>
                <a:srgbClr val="C0C0C0"/>
              </a:highlight>
            </a:endParaRPr>
          </a:p>
          <a:p>
            <a:pPr algn="r"/>
            <a:r>
              <a:rPr lang="zh-CN" altLang="en-US" dirty="0">
                <a:highlight>
                  <a:srgbClr val="C0C0C0"/>
                </a:highlight>
              </a:rPr>
              <a:t>让我们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再</a:t>
            </a:r>
            <a:r>
              <a:rPr lang="zh-CN" altLang="en-US" dirty="0">
                <a:highlight>
                  <a:srgbClr val="C0C0C0"/>
                </a:highlight>
              </a:rPr>
              <a:t>品一次这张</a:t>
            </a:r>
            <a:r>
              <a:rPr lang="en-US" altLang="zh-CN" sz="4000" dirty="0">
                <a:solidFill>
                  <a:srgbClr val="00B050"/>
                </a:solidFill>
                <a:highlight>
                  <a:srgbClr val="C0C0C0"/>
                </a:highlight>
              </a:rPr>
              <a:t>ppt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25C6D2-852D-55A4-0D23-75C852C55418}"/>
              </a:ext>
            </a:extLst>
          </p:cNvPr>
          <p:cNvSpPr txBox="1"/>
          <p:nvPr/>
        </p:nvSpPr>
        <p:spPr>
          <a:xfrm>
            <a:off x="0" y="1818042"/>
            <a:ext cx="4668819" cy="408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C5535-653E-ED9E-24B1-F7CF5BEF795F}"/>
              </a:ext>
            </a:extLst>
          </p:cNvPr>
          <p:cNvSpPr txBox="1"/>
          <p:nvPr/>
        </p:nvSpPr>
        <p:spPr>
          <a:xfrm>
            <a:off x="5895191" y="2388198"/>
            <a:ext cx="4545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highlight>
                  <a:srgbClr val="C0C0C0"/>
                </a:highlight>
              </a:rPr>
              <a:t>看看这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私人定制专属 </a:t>
            </a:r>
            <a:r>
              <a:rPr lang="en-US" altLang="zh-CN" sz="3600" dirty="0">
                <a:solidFill>
                  <a:srgbClr val="FF0000"/>
                </a:solidFill>
                <a:highlight>
                  <a:srgbClr val="C0C0C0"/>
                </a:highlight>
              </a:rPr>
              <a:t>		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傲娇</a:t>
            </a:r>
            <a:r>
              <a:rPr lang="zh-CN" altLang="en-US" sz="3600" dirty="0">
                <a:highlight>
                  <a:srgbClr val="C0C0C0"/>
                </a:highlight>
              </a:rPr>
              <a:t>语音</a:t>
            </a:r>
            <a:endParaRPr lang="en-US" altLang="zh-CN" sz="3600" dirty="0">
              <a:highlight>
                <a:srgbClr val="C0C0C0"/>
              </a:highlight>
            </a:endParaRPr>
          </a:p>
          <a:p>
            <a:r>
              <a:rPr lang="zh-CN" altLang="en-US" sz="3600" dirty="0">
                <a:highlight>
                  <a:srgbClr val="C0C0C0"/>
                </a:highlight>
              </a:rPr>
              <a:t>是不是你的</a:t>
            </a:r>
            <a:r>
              <a:rPr lang="zh-CN" altLang="en-US" sz="3600" dirty="0">
                <a:solidFill>
                  <a:srgbClr val="C00000"/>
                </a:solidFill>
                <a:highlight>
                  <a:srgbClr val="C0C0C0"/>
                </a:highlight>
              </a:rPr>
              <a:t>最爱！！</a:t>
            </a:r>
            <a:r>
              <a:rPr lang="zh-CN" altLang="en-US" sz="3600" dirty="0">
                <a:solidFill>
                  <a:srgbClr val="C0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75057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-327517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8E88C1-C6B0-747E-A99C-F9E4615D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9" y="43031"/>
            <a:ext cx="527088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99B1AF-CC61-356C-8718-F47A5601B78B}"/>
              </a:ext>
            </a:extLst>
          </p:cNvPr>
          <p:cNvSpPr txBox="1"/>
          <p:nvPr/>
        </p:nvSpPr>
        <p:spPr>
          <a:xfrm>
            <a:off x="4763846" y="1194098"/>
            <a:ext cx="2183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highlight>
                  <a:srgbClr val="C0C0C0"/>
                </a:highlight>
              </a:rPr>
              <a:t>OK!</a:t>
            </a:r>
            <a:endParaRPr lang="zh-CN" altLang="en-US" sz="6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6C1556-DAE4-8B13-2276-C3C067AEE954}"/>
              </a:ext>
            </a:extLst>
          </p:cNvPr>
          <p:cNvSpPr txBox="1"/>
          <p:nvPr/>
        </p:nvSpPr>
        <p:spPr>
          <a:xfrm>
            <a:off x="5030098" y="3139613"/>
            <a:ext cx="47495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C0C0C0"/>
                </a:highlight>
              </a:rPr>
              <a:t>小小函数</a:t>
            </a:r>
            <a:r>
              <a:rPr lang="zh-CN" altLang="en-US" dirty="0">
                <a:highlight>
                  <a:srgbClr val="C0C0C0"/>
                </a:highlight>
              </a:rPr>
              <a:t>终于</a:t>
            </a:r>
            <a:r>
              <a:rPr lang="zh-CN" altLang="en-US" sz="4000" dirty="0">
                <a:highlight>
                  <a:srgbClr val="C0C0C0"/>
                </a:highlight>
              </a:rPr>
              <a:t>结束</a:t>
            </a:r>
            <a:r>
              <a:rPr lang="zh-CN" altLang="en-US" dirty="0">
                <a:highlight>
                  <a:srgbClr val="C0C0C0"/>
                </a:highlight>
              </a:rPr>
              <a:t>了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</a:t>
            </a:r>
            <a:r>
              <a:rPr lang="zh-CN" altLang="en-US" dirty="0">
                <a:highlight>
                  <a:srgbClr val="C0C0C0"/>
                </a:highlight>
              </a:rPr>
              <a:t>接下来让我们来看看</a:t>
            </a:r>
            <a:r>
              <a:rPr lang="en-US" altLang="zh-CN" sz="3600" dirty="0">
                <a:solidFill>
                  <a:srgbClr val="00B050"/>
                </a:solidFill>
                <a:highlight>
                  <a:srgbClr val="C0C0C0"/>
                </a:highlight>
              </a:rPr>
              <a:t>really</a:t>
            </a:r>
            <a:r>
              <a:rPr lang="zh-CN" altLang="en-US" dirty="0">
                <a:solidFill>
                  <a:srgbClr val="FF0000"/>
                </a:solidFill>
                <a:highlight>
                  <a:srgbClr val="C0C0C0"/>
                </a:highlight>
              </a:rPr>
              <a:t>主程序</a:t>
            </a:r>
            <a:r>
              <a:rPr lang="zh-CN" altLang="en-US" dirty="0">
                <a:highlight>
                  <a:srgbClr val="C0C0C0"/>
                </a:highlight>
              </a:rPr>
              <a:t>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9F806-1232-6BAF-A583-B91A7BDB9069}"/>
              </a:ext>
            </a:extLst>
          </p:cNvPr>
          <p:cNvSpPr txBox="1"/>
          <p:nvPr/>
        </p:nvSpPr>
        <p:spPr>
          <a:xfrm>
            <a:off x="0" y="0"/>
            <a:ext cx="4787153" cy="671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5E0044-8328-ED52-9DF0-FD581CB0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541" y="4663515"/>
            <a:ext cx="2229411" cy="2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-123122"/>
            <a:ext cx="12191979" cy="7104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1DBBBC-659F-7A31-885B-BEC38CFB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" y="-69925"/>
            <a:ext cx="511489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4505C0-A31D-805C-C65B-21296365D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753" y="3660692"/>
            <a:ext cx="5578485" cy="31273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CE3DC-20C9-FCB1-5B87-53EB0AC9FCBD}"/>
              </a:ext>
            </a:extLst>
          </p:cNvPr>
          <p:cNvSpPr txBox="1"/>
          <p:nvPr/>
        </p:nvSpPr>
        <p:spPr>
          <a:xfrm>
            <a:off x="53788" y="-69925"/>
            <a:ext cx="3145965" cy="677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8298CC-B804-6817-902C-017B9CD55DC9}"/>
              </a:ext>
            </a:extLst>
          </p:cNvPr>
          <p:cNvSpPr txBox="1"/>
          <p:nvPr/>
        </p:nvSpPr>
        <p:spPr>
          <a:xfrm>
            <a:off x="3473451" y="3574631"/>
            <a:ext cx="3233942" cy="3127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88AC29-E335-5190-3996-BF37C84EC5F8}"/>
              </a:ext>
            </a:extLst>
          </p:cNvPr>
          <p:cNvSpPr txBox="1"/>
          <p:nvPr/>
        </p:nvSpPr>
        <p:spPr>
          <a:xfrm>
            <a:off x="4227755" y="807414"/>
            <a:ext cx="5981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主程序</a:t>
            </a:r>
            <a:r>
              <a:rPr lang="zh-CN" altLang="en-US" sz="3600" dirty="0">
                <a:highlight>
                  <a:srgbClr val="C0C0C0"/>
                </a:highlight>
              </a:rPr>
              <a:t>是干嘛的？？</a:t>
            </a:r>
            <a:endParaRPr lang="en-US" altLang="zh-CN" sz="3600" dirty="0"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一个小小的 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C0C0C0"/>
                </a:highlight>
              </a:rPr>
              <a:t>while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C0C0C0"/>
                </a:highlight>
              </a:rPr>
              <a:t>循环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C0C0C0"/>
                </a:highlight>
              </a:rPr>
              <a:t>+ break+ continue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DA3CA9-DB50-FA62-D37A-A50DA772337E}"/>
              </a:ext>
            </a:extLst>
          </p:cNvPr>
          <p:cNvSpPr txBox="1"/>
          <p:nvPr/>
        </p:nvSpPr>
        <p:spPr>
          <a:xfrm>
            <a:off x="4912816" y="2426639"/>
            <a:ext cx="67141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C0C0C0"/>
                </a:highlight>
              </a:rPr>
              <a:t>最后一手</a:t>
            </a:r>
            <a:r>
              <a:rPr lang="zh-CN" altLang="en-US" sz="2800" dirty="0">
                <a:solidFill>
                  <a:srgbClr val="00B050"/>
                </a:solidFill>
                <a:highlight>
                  <a:srgbClr val="C0C0C0"/>
                </a:highlight>
              </a:rPr>
              <a:t>疯狂套函数</a:t>
            </a:r>
            <a:endParaRPr lang="en-US" altLang="zh-CN" sz="2800" dirty="0">
              <a:solidFill>
                <a:srgbClr val="00B050"/>
              </a:solidFill>
              <a:highlight>
                <a:srgbClr val="C0C0C0"/>
              </a:highlight>
            </a:endParaRPr>
          </a:p>
          <a:p>
            <a:r>
              <a:rPr lang="en-US" altLang="zh-CN" sz="2800" dirty="0">
                <a:highlight>
                  <a:srgbClr val="C0C0C0"/>
                </a:highlight>
              </a:rPr>
              <a:t>					</a:t>
            </a:r>
            <a:r>
              <a:rPr lang="zh-CN" altLang="en-US" sz="5400" dirty="0">
                <a:solidFill>
                  <a:srgbClr val="FF0000"/>
                </a:solidFill>
                <a:highlight>
                  <a:srgbClr val="C0C0C0"/>
                </a:highlight>
              </a:rPr>
              <a:t>奠定大局！！！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01339-0095-888F-C5E1-D0E107C1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738" y="4391274"/>
            <a:ext cx="1832396" cy="18323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389E06-F4AF-A6A5-3034-CA2711B2A1D0}"/>
              </a:ext>
            </a:extLst>
          </p:cNvPr>
          <p:cNvSpPr txBox="1"/>
          <p:nvPr/>
        </p:nvSpPr>
        <p:spPr>
          <a:xfrm>
            <a:off x="8152243" y="1770916"/>
            <a:ext cx="347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以及</a:t>
            </a:r>
            <a:r>
              <a:rPr lang="en-US" altLang="zh-CN" sz="3200" dirty="0">
                <a:solidFill>
                  <a:srgbClr val="C00000"/>
                </a:solidFill>
                <a:highlight>
                  <a:srgbClr val="C0C0C0"/>
                </a:highlight>
              </a:rPr>
              <a:t>upper</a:t>
            </a:r>
            <a:r>
              <a:rPr lang="zh-CN" altLang="en-US" dirty="0">
                <a:highlight>
                  <a:srgbClr val="C0C0C0"/>
                </a:highlight>
              </a:rPr>
              <a:t>函数（确保大小写都</a:t>
            </a:r>
            <a:r>
              <a:rPr lang="en-US" altLang="zh-CN" dirty="0">
                <a:highlight>
                  <a:srgbClr val="C0C0C0"/>
                </a:highlight>
              </a:rPr>
              <a:t>~~~~~</a:t>
            </a:r>
            <a:r>
              <a:rPr lang="zh-CN" altLang="en-US" dirty="0">
                <a:highlight>
                  <a:srgbClr val="C0C0C0"/>
                </a:highligh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0350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A71D31-A925-F52A-2884-8AB43CE0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AB3D0-7A11-ED32-6694-261D4D65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7" y="564777"/>
            <a:ext cx="1953566" cy="18220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5A4672-B898-9B6B-DD53-EABA3B394B9A}"/>
              </a:ext>
            </a:extLst>
          </p:cNvPr>
          <p:cNvSpPr txBox="1"/>
          <p:nvPr/>
        </p:nvSpPr>
        <p:spPr>
          <a:xfrm>
            <a:off x="4126102" y="1411972"/>
            <a:ext cx="430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大学生用了</a:t>
            </a:r>
            <a:r>
              <a:rPr lang="zh-CN" altLang="en-US" sz="4800" dirty="0">
                <a:solidFill>
                  <a:srgbClr val="92D050"/>
                </a:solidFill>
              </a:rPr>
              <a:t>都</a:t>
            </a:r>
            <a:r>
              <a:rPr lang="zh-CN" altLang="en-US" sz="3600" dirty="0">
                <a:solidFill>
                  <a:schemeClr val="bg1"/>
                </a:solidFill>
              </a:rPr>
              <a:t>说</a:t>
            </a:r>
            <a:r>
              <a:rPr lang="zh-CN" altLang="en-US" sz="4800" dirty="0">
                <a:solidFill>
                  <a:srgbClr val="C00000"/>
                </a:solidFill>
              </a:rPr>
              <a:t>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F142FB-250D-1963-F08E-B64AB76AAD7B}"/>
              </a:ext>
            </a:extLst>
          </p:cNvPr>
          <p:cNvSpPr txBox="1"/>
          <p:nvPr/>
        </p:nvSpPr>
        <p:spPr>
          <a:xfrm>
            <a:off x="5587251" y="2596627"/>
            <a:ext cx="320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你还在等什么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20C1A-18FC-A7F3-C003-6AD594FABA36}"/>
              </a:ext>
            </a:extLst>
          </p:cNvPr>
          <p:cNvSpPr txBox="1"/>
          <p:nvPr/>
        </p:nvSpPr>
        <p:spPr>
          <a:xfrm>
            <a:off x="5587251" y="3654941"/>
            <a:ext cx="504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快来</a:t>
            </a:r>
            <a:r>
              <a:rPr lang="zh-CN" altLang="en-US" sz="4800" dirty="0">
                <a:solidFill>
                  <a:srgbClr val="FF0000"/>
                </a:solidFill>
              </a:rPr>
              <a:t>使用</a:t>
            </a:r>
            <a:r>
              <a:rPr lang="zh-CN" altLang="en-US" sz="4800" dirty="0">
                <a:solidFill>
                  <a:schemeClr val="bg1"/>
                </a:solidFill>
              </a:rPr>
              <a:t>吧</a:t>
            </a:r>
            <a:r>
              <a:rPr lang="zh-CN" altLang="en-US" sz="4800" dirty="0">
                <a:solidFill>
                  <a:srgbClr val="C00000"/>
                </a:solidFill>
              </a:rPr>
              <a:t>！！！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A8B14A-A25F-F1B9-3F82-3EA3F222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70" y="4908228"/>
            <a:ext cx="2333065" cy="17396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32D967-DA27-1A7B-449C-7EBB5A57D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80" y="3082048"/>
            <a:ext cx="1392549" cy="13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F71193-BAB7-518A-FBAA-867AC453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59" t="5392" r="680" b="65784"/>
          <a:stretch/>
        </p:blipFill>
        <p:spPr>
          <a:xfrm>
            <a:off x="11205" y="0"/>
            <a:ext cx="12180795" cy="7491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951D1-BF00-6224-F354-5D8E145A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86" y="632751"/>
            <a:ext cx="2017059" cy="15099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14D0AF-4172-D488-7E52-FF2F840BD3F4}"/>
              </a:ext>
            </a:extLst>
          </p:cNvPr>
          <p:cNvSpPr txBox="1"/>
          <p:nvPr/>
        </p:nvSpPr>
        <p:spPr>
          <a:xfrm>
            <a:off x="1149723" y="1753579"/>
            <a:ext cx="168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C0C0C0"/>
                </a:highlight>
              </a:rPr>
              <a:t>制作团队：</a:t>
            </a:r>
            <a:endParaRPr lang="en-US" altLang="zh-CN" sz="2800" dirty="0">
              <a:highlight>
                <a:srgbClr val="C0C0C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2FE67-67A1-B5C7-F63A-83A60A510E64}"/>
              </a:ext>
            </a:extLst>
          </p:cNvPr>
          <p:cNvSpPr txBox="1"/>
          <p:nvPr/>
        </p:nvSpPr>
        <p:spPr>
          <a:xfrm>
            <a:off x="5059457" y="3669567"/>
            <a:ext cx="297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highlight>
                  <a:srgbClr val="C0C0C0"/>
                </a:highlight>
              </a:rPr>
              <a:t>于杨汉斌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640A24-9DD6-4620-E4F8-2CE191FB6115}"/>
              </a:ext>
            </a:extLst>
          </p:cNvPr>
          <p:cNvSpPr txBox="1"/>
          <p:nvPr/>
        </p:nvSpPr>
        <p:spPr>
          <a:xfrm>
            <a:off x="2450727" y="3757943"/>
            <a:ext cx="260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4249FC-D6BB-7D13-1A2D-C13AA0CFE549}"/>
              </a:ext>
            </a:extLst>
          </p:cNvPr>
          <p:cNvSpPr txBox="1"/>
          <p:nvPr/>
        </p:nvSpPr>
        <p:spPr>
          <a:xfrm>
            <a:off x="7274859" y="2689146"/>
            <a:ext cx="201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2FFEF-D446-58AB-93DD-7D6681BA4B2A}"/>
              </a:ext>
            </a:extLst>
          </p:cNvPr>
          <p:cNvSpPr txBox="1"/>
          <p:nvPr/>
        </p:nvSpPr>
        <p:spPr>
          <a:xfrm>
            <a:off x="2900082" y="2505670"/>
            <a:ext cx="403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highlight>
                  <a:srgbClr val="C0C0C0"/>
                </a:highlight>
              </a:rPr>
              <a:t>李文胜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134EA3-8FB0-4E29-B377-C2596861035E}"/>
              </a:ext>
            </a:extLst>
          </p:cNvPr>
          <p:cNvSpPr txBox="1"/>
          <p:nvPr/>
        </p:nvSpPr>
        <p:spPr>
          <a:xfrm>
            <a:off x="1996888" y="5596116"/>
            <a:ext cx="5049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highlight>
                  <a:srgbClr val="C0C0C0"/>
                </a:highlight>
              </a:rPr>
              <a:t>好小汁，</a:t>
            </a:r>
            <a:endParaRPr lang="en-US" altLang="zh-CN" sz="4400" dirty="0">
              <a:highlight>
                <a:srgbClr val="C0C0C0"/>
              </a:highlight>
            </a:endParaRPr>
          </a:p>
          <a:p>
            <a:r>
              <a:rPr lang="zh-CN" altLang="en-US" sz="3200" dirty="0">
                <a:highlight>
                  <a:srgbClr val="C0C0C0"/>
                </a:highlight>
              </a:rPr>
              <a:t>居然都是</a:t>
            </a:r>
            <a:r>
              <a:rPr lang="zh-CN" altLang="en-US" sz="3600" dirty="0">
                <a:solidFill>
                  <a:srgbClr val="00B050"/>
                </a:solidFill>
                <a:highlight>
                  <a:srgbClr val="C0C0C0"/>
                </a:highlight>
              </a:rPr>
              <a:t>管科三班</a:t>
            </a:r>
            <a:r>
              <a:rPr lang="zh-CN" altLang="en-US" sz="3200" dirty="0">
                <a:highlight>
                  <a:srgbClr val="C0C0C0"/>
                </a:highlight>
              </a:rPr>
              <a:t>的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F865D6-F4DF-F938-D7E7-2ADB1CBA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682" y="4264684"/>
            <a:ext cx="2017059" cy="19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102644" y="9102"/>
            <a:ext cx="12191979" cy="71042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F9AAF2-00E7-2C3B-37FF-282F600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85" y="44878"/>
            <a:ext cx="671495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ACE94A-C6D5-D407-2BAC-4C68CCCE354F}"/>
              </a:ext>
            </a:extLst>
          </p:cNvPr>
          <p:cNvSpPr txBox="1"/>
          <p:nvPr/>
        </p:nvSpPr>
        <p:spPr>
          <a:xfrm>
            <a:off x="4023592" y="173107"/>
            <a:ext cx="463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ighlight>
                  <a:srgbClr val="C0C0C0"/>
                </a:highlight>
              </a:rPr>
              <a:t>导入 </a:t>
            </a:r>
            <a:r>
              <a:rPr lang="en-US" altLang="zh-CN" sz="2000" dirty="0" err="1">
                <a:solidFill>
                  <a:srgbClr val="FF0000"/>
                </a:solidFill>
                <a:highlight>
                  <a:srgbClr val="C0C0C0"/>
                </a:highlight>
              </a:rPr>
              <a:t>os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C0C0C0"/>
                </a:highlight>
              </a:rPr>
              <a:t>, random, </a:t>
            </a:r>
            <a:r>
              <a:rPr lang="en-US" altLang="zh-CN" sz="2000" dirty="0" err="1">
                <a:solidFill>
                  <a:srgbClr val="FF0000"/>
                </a:solidFill>
                <a:highlight>
                  <a:srgbClr val="C0C0C0"/>
                </a:highlight>
              </a:rPr>
              <a:t>pygame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C0C0C0"/>
                </a:highlight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  <a:highlight>
                  <a:srgbClr val="C0C0C0"/>
                </a:highlight>
              </a:rPr>
              <a:t>openpyxl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C0C0C0"/>
                </a:highlight>
              </a:rPr>
              <a:t>, time</a:t>
            </a:r>
            <a:r>
              <a:rPr lang="en-US" altLang="zh-CN" sz="2000" dirty="0">
                <a:highlight>
                  <a:srgbClr val="C0C0C0"/>
                </a:highlight>
              </a:rPr>
              <a:t> </a:t>
            </a:r>
            <a:r>
              <a:rPr lang="zh-CN" altLang="en-US" sz="2000" dirty="0">
                <a:highlight>
                  <a:srgbClr val="C0C0C0"/>
                </a:highlight>
              </a:rPr>
              <a:t>等</a:t>
            </a:r>
            <a:r>
              <a:rPr lang="zh-CN" altLang="en-US" sz="2800" dirty="0">
                <a:highlight>
                  <a:srgbClr val="C0C0C0"/>
                </a:highlight>
              </a:rPr>
              <a:t>包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E0D382-8755-AA51-7CB1-947BEF77B716}"/>
              </a:ext>
            </a:extLst>
          </p:cNvPr>
          <p:cNvSpPr txBox="1"/>
          <p:nvPr/>
        </p:nvSpPr>
        <p:spPr>
          <a:xfrm>
            <a:off x="4469142" y="1132343"/>
            <a:ext cx="3343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初始化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</a:rPr>
              <a:t>mixer</a:t>
            </a:r>
            <a:r>
              <a:rPr lang="zh-CN" altLang="en-US" dirty="0">
                <a:solidFill>
                  <a:srgbClr val="FF0000"/>
                </a:solidFill>
                <a:highlight>
                  <a:srgbClr val="C0C0C0"/>
                </a:highlight>
              </a:rPr>
              <a:t>模块</a:t>
            </a:r>
            <a:r>
              <a:rPr lang="zh-CN" altLang="en-US" dirty="0">
                <a:highlight>
                  <a:srgbClr val="C0C0C0"/>
                </a:highlight>
              </a:rPr>
              <a:t>；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>
                <a:highlight>
                  <a:srgbClr val="C0C0C0"/>
                </a:highlight>
              </a:rPr>
              <a:t>载入</a:t>
            </a:r>
            <a:r>
              <a:rPr lang="en-US" altLang="zh-CN" dirty="0">
                <a:highlight>
                  <a:srgbClr val="C0C0C0"/>
                </a:highlight>
              </a:rPr>
              <a:t>~~</a:t>
            </a:r>
            <a:r>
              <a:rPr lang="zh-CN" altLang="en-US" dirty="0">
                <a:highlight>
                  <a:srgbClr val="C0C0C0"/>
                </a:highlight>
              </a:rPr>
              <a:t>混音文件；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>
                <a:highlight>
                  <a:srgbClr val="C0C0C0"/>
                </a:highlight>
              </a:rPr>
              <a:t>文件无线循环播放，从头开始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100EDC-2486-CB73-EF42-288F372B0B1F}"/>
              </a:ext>
            </a:extLst>
          </p:cNvPr>
          <p:cNvSpPr txBox="1"/>
          <p:nvPr/>
        </p:nvSpPr>
        <p:spPr>
          <a:xfrm>
            <a:off x="2727295" y="2357131"/>
            <a:ext cx="370723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highlight>
                  <a:srgbClr val="C0C0C0"/>
                </a:highlight>
              </a:rPr>
              <a:t>初始化</a:t>
            </a:r>
            <a:r>
              <a:rPr lang="en-US" altLang="zh-CN" dirty="0" err="1">
                <a:highlight>
                  <a:srgbClr val="C0C0C0"/>
                </a:highlight>
              </a:rPr>
              <a:t>pygame</a:t>
            </a:r>
            <a:r>
              <a:rPr lang="en-US" altLang="zh-CN" dirty="0">
                <a:highlight>
                  <a:srgbClr val="C0C0C0"/>
                </a:highlight>
              </a:rPr>
              <a:t>;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载入</a:t>
            </a:r>
            <a:r>
              <a:rPr lang="en-US" altLang="zh-CN" dirty="0">
                <a:highlight>
                  <a:srgbClr val="C0C0C0"/>
                </a:highlight>
              </a:rPr>
              <a:t>~~</a:t>
            </a:r>
            <a:r>
              <a:rPr lang="zh-CN" altLang="en-US" dirty="0">
                <a:highlight>
                  <a:srgbClr val="C0C0C0"/>
                </a:highlight>
              </a:rPr>
              <a:t>音乐文件；</a:t>
            </a:r>
            <a:endParaRPr lang="en-US" altLang="zh-CN" dirty="0">
              <a:highlight>
                <a:srgbClr val="C0C0C0"/>
              </a:highlight>
            </a:endParaRPr>
          </a:p>
          <a:p>
            <a:pPr algn="ctr"/>
            <a:r>
              <a:rPr lang="en-US" altLang="zh-CN" dirty="0">
                <a:highlight>
                  <a:srgbClr val="C0C0C0"/>
                </a:highlight>
              </a:rPr>
              <a:t>	</a:t>
            </a:r>
            <a:r>
              <a:rPr lang="zh-CN" altLang="en-US" dirty="0">
                <a:highlight>
                  <a:srgbClr val="C0C0C0"/>
                </a:highlight>
              </a:rPr>
              <a:t>播放一次</a:t>
            </a:r>
            <a:r>
              <a:rPr lang="en-US" altLang="zh-CN" dirty="0">
                <a:highlight>
                  <a:srgbClr val="C0C0C0"/>
                </a:highlight>
              </a:rPr>
              <a:t>~~</a:t>
            </a:r>
          </a:p>
          <a:p>
            <a:pPr algn="ctr"/>
            <a:r>
              <a:rPr lang="zh-CN" altLang="en-US" dirty="0">
                <a:highlight>
                  <a:srgbClr val="C0C0C0"/>
                </a:highlight>
              </a:rPr>
              <a:t>并创建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</a:rPr>
              <a:t>sound</a:t>
            </a:r>
            <a:r>
              <a:rPr lang="zh-CN" altLang="en-US" dirty="0">
                <a:highlight>
                  <a:srgbClr val="C0C0C0"/>
                </a:highlight>
              </a:rPr>
              <a:t>对象</a:t>
            </a:r>
            <a:r>
              <a:rPr lang="zh-CN" altLang="en-US" sz="3600" dirty="0">
                <a:highlight>
                  <a:srgbClr val="C0C0C0"/>
                </a:highlight>
              </a:rPr>
              <a:t>函数</a:t>
            </a:r>
            <a:endParaRPr lang="en-US" altLang="zh-CN" sz="3600" dirty="0">
              <a:highlight>
                <a:srgbClr val="C0C0C0"/>
              </a:highlight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668A75-15CD-99EE-F8A1-44DBBFC71CF3}"/>
              </a:ext>
            </a:extLst>
          </p:cNvPr>
          <p:cNvSpPr txBox="1"/>
          <p:nvPr/>
        </p:nvSpPr>
        <p:spPr>
          <a:xfrm>
            <a:off x="5292762" y="4421392"/>
            <a:ext cx="318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C0C0C0"/>
                </a:highlight>
              </a:rPr>
              <a:t>利用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C0C0C0"/>
                </a:highlight>
              </a:rPr>
              <a:t>while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循环</a:t>
            </a:r>
            <a:r>
              <a:rPr lang="zh-CN" altLang="en-US" sz="2800" dirty="0">
                <a:highlight>
                  <a:srgbClr val="C0C0C0"/>
                </a:highlight>
              </a:rPr>
              <a:t>，</a:t>
            </a:r>
            <a:r>
              <a:rPr lang="en-US" altLang="zh-CN" sz="2800" dirty="0" err="1">
                <a:highlight>
                  <a:srgbClr val="C0C0C0"/>
                </a:highlight>
              </a:rPr>
              <a:t>continue,break</a:t>
            </a:r>
            <a:r>
              <a:rPr lang="zh-CN" altLang="en-US" sz="2800" dirty="0">
                <a:highlight>
                  <a:srgbClr val="C0C0C0"/>
                </a:highlight>
              </a:rPr>
              <a:t>创建可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无限循环</a:t>
            </a:r>
            <a:r>
              <a:rPr lang="zh-CN" altLang="en-US" sz="2800" dirty="0">
                <a:highlight>
                  <a:srgbClr val="C0C0C0"/>
                </a:highlight>
              </a:rPr>
              <a:t>的练习模式</a:t>
            </a:r>
            <a:r>
              <a:rPr lang="zh-CN" altLang="en-US" sz="4800" dirty="0">
                <a:highlight>
                  <a:srgbClr val="C0C0C0"/>
                </a:highlight>
              </a:rPr>
              <a:t>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09506D-085F-43E3-E02B-46C562BA4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13" y="1029820"/>
            <a:ext cx="18859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21" y="0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0EBC27-8EFF-31F8-A1E2-3640E4592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844"/>
            <a:ext cx="6479337" cy="69476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8FDAF3-3771-75E5-71C3-07F2479FF1A6}"/>
              </a:ext>
            </a:extLst>
          </p:cNvPr>
          <p:cNvSpPr txBox="1"/>
          <p:nvPr/>
        </p:nvSpPr>
        <p:spPr>
          <a:xfrm>
            <a:off x="3786691" y="2366681"/>
            <a:ext cx="594897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利用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字典</a:t>
            </a:r>
            <a:r>
              <a:rPr lang="zh-CN" altLang="en-US" dirty="0">
                <a:highlight>
                  <a:srgbClr val="C0C0C0"/>
                </a:highlight>
              </a:rPr>
              <a:t>和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列表</a:t>
            </a:r>
            <a:endParaRPr lang="en-US" altLang="zh-CN" sz="3600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及其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方法</a:t>
            </a:r>
            <a:endParaRPr lang="en-US" altLang="zh-CN" sz="3600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r>
              <a:rPr lang="zh-CN" altLang="en-US" dirty="0">
                <a:highlight>
                  <a:srgbClr val="C0C0C0"/>
                </a:highlight>
              </a:rPr>
              <a:t>创建英译汉</a:t>
            </a:r>
            <a:r>
              <a:rPr lang="zh-CN" altLang="en-US" sz="3600" dirty="0">
                <a:highlight>
                  <a:srgbClr val="C0C0C0"/>
                </a:highlight>
              </a:rPr>
              <a:t>函数</a:t>
            </a:r>
            <a:r>
              <a:rPr lang="en-US" altLang="zh-CN" sz="3600" dirty="0">
                <a:highlight>
                  <a:srgbClr val="C0C0C0"/>
                </a:highlight>
              </a:rPr>
              <a:t>~~~~~~</a:t>
            </a:r>
          </a:p>
          <a:p>
            <a:r>
              <a:rPr lang="zh-CN" altLang="en-US" sz="2800" dirty="0">
                <a:solidFill>
                  <a:srgbClr val="00B050"/>
                </a:solidFill>
                <a:highlight>
                  <a:srgbClr val="C0C0C0"/>
                </a:highlight>
              </a:rPr>
              <a:t>（下面类似）</a:t>
            </a:r>
          </a:p>
        </p:txBody>
      </p:sp>
    </p:spTree>
    <p:extLst>
      <p:ext uri="{BB962C8B-B14F-4D97-AF65-F5344CB8AC3E}">
        <p14:creationId xmlns:p14="http://schemas.microsoft.com/office/powerpoint/2010/main" val="127986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-246244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BDC4EE-D91D-0591-8F11-B02ABFF3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5304"/>
            <a:ext cx="578832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F9004-F670-F9B4-A30D-DE7FA3001036}"/>
              </a:ext>
            </a:extLst>
          </p:cNvPr>
          <p:cNvSpPr txBox="1"/>
          <p:nvPr/>
        </p:nvSpPr>
        <p:spPr>
          <a:xfrm>
            <a:off x="3722145" y="634701"/>
            <a:ext cx="69064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通过</a:t>
            </a:r>
            <a:r>
              <a:rPr lang="en-US" altLang="zh-CN" dirty="0">
                <a:highlight>
                  <a:srgbClr val="C0C0C0"/>
                </a:highlight>
              </a:rPr>
              <a:t>sound</a:t>
            </a:r>
            <a:r>
              <a:rPr lang="zh-CN" altLang="en-US" dirty="0">
                <a:highlight>
                  <a:srgbClr val="C0C0C0"/>
                </a:highlight>
              </a:rPr>
              <a:t>对象函数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>
                <a:highlight>
                  <a:srgbClr val="C0C0C0"/>
                </a:highlight>
              </a:rPr>
              <a:t>实现  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sz="3600" dirty="0">
                <a:highlight>
                  <a:srgbClr val="C0C0C0"/>
                </a:highlight>
              </a:rPr>
              <a:t>当你</a:t>
            </a:r>
            <a:r>
              <a:rPr lang="zh-CN" altLang="en-US" sz="3600" dirty="0">
                <a:solidFill>
                  <a:srgbClr val="C00000"/>
                </a:solidFill>
                <a:highlight>
                  <a:srgbClr val="C0C0C0"/>
                </a:highlight>
              </a:rPr>
              <a:t>答错时</a:t>
            </a:r>
            <a:r>
              <a:rPr lang="zh-CN" altLang="en-US" sz="3600" dirty="0">
                <a:highlight>
                  <a:srgbClr val="C0C0C0"/>
                </a:highlight>
              </a:rPr>
              <a:t>触发对应的</a:t>
            </a:r>
            <a:r>
              <a:rPr lang="zh-CN" altLang="en-US" sz="6000" dirty="0">
                <a:solidFill>
                  <a:srgbClr val="FF0000"/>
                </a:solidFill>
                <a:highlight>
                  <a:srgbClr val="C0C0C0"/>
                </a:highlight>
              </a:rPr>
              <a:t>傲娇</a:t>
            </a:r>
            <a:r>
              <a:rPr lang="zh-CN" altLang="en-US" sz="3600" dirty="0">
                <a:highlight>
                  <a:srgbClr val="C0C0C0"/>
                </a:highlight>
              </a:rPr>
              <a:t>语音  </a:t>
            </a:r>
            <a:r>
              <a:rPr lang="zh-CN" altLang="en-US" dirty="0">
                <a:highlight>
                  <a:srgbClr val="C0C0C0"/>
                </a:highlight>
              </a:rPr>
              <a:t>的</a:t>
            </a:r>
            <a:r>
              <a:rPr lang="zh-CN" altLang="en-US" sz="3600" dirty="0">
                <a:highlight>
                  <a:srgbClr val="C0C0C0"/>
                </a:highlight>
              </a:rPr>
              <a:t>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0795CA-1B0C-615D-D9DD-F76148A4D494}"/>
              </a:ext>
            </a:extLst>
          </p:cNvPr>
          <p:cNvSpPr txBox="1"/>
          <p:nvPr/>
        </p:nvSpPr>
        <p:spPr>
          <a:xfrm>
            <a:off x="4161226" y="3690776"/>
            <a:ext cx="403072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创建考试函数，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>
                <a:highlight>
                  <a:srgbClr val="C0C0C0"/>
                </a:highlight>
              </a:rPr>
              <a:t>                   实现</a:t>
            </a:r>
            <a:r>
              <a:rPr lang="zh-CN" altLang="en-US" sz="3600" dirty="0">
                <a:solidFill>
                  <a:srgbClr val="00B050"/>
                </a:solidFill>
                <a:highlight>
                  <a:srgbClr val="C0C0C0"/>
                </a:highlight>
              </a:rPr>
              <a:t>考试功能</a:t>
            </a:r>
            <a:endParaRPr lang="en-US" altLang="zh-CN" sz="3600" dirty="0">
              <a:solidFill>
                <a:srgbClr val="00B050"/>
              </a:solidFill>
              <a:highlight>
                <a:srgbClr val="C0C0C0"/>
              </a:highlight>
            </a:endParaRPr>
          </a:p>
          <a:p>
            <a:r>
              <a:rPr lang="zh-CN" altLang="en-US" sz="2000" dirty="0">
                <a:highlight>
                  <a:srgbClr val="C0C0C0"/>
                </a:highlight>
              </a:rPr>
              <a:t>其中包含</a:t>
            </a:r>
            <a:endParaRPr lang="en-US" altLang="zh-CN" sz="2000" dirty="0">
              <a:highlight>
                <a:srgbClr val="C0C0C0"/>
              </a:highlight>
            </a:endParaRPr>
          </a:p>
          <a:p>
            <a:r>
              <a:rPr lang="zh-CN" altLang="en-US" sz="3600" dirty="0">
                <a:highlight>
                  <a:srgbClr val="C0C0C0"/>
                </a:highlight>
              </a:rPr>
              <a:t>     汉译英，英译汉，</a:t>
            </a:r>
            <a:r>
              <a:rPr lang="zh-CN" altLang="en-US" sz="2000" dirty="0">
                <a:highlight>
                  <a:srgbClr val="C0C0C0"/>
                </a:highlight>
              </a:rPr>
              <a:t>以及</a:t>
            </a:r>
            <a:r>
              <a:rPr lang="zh-CN" altLang="en-US" sz="3600" dirty="0">
                <a:highlight>
                  <a:srgbClr val="C0C0C0"/>
                </a:highlight>
              </a:rPr>
              <a:t>混合模式</a:t>
            </a:r>
          </a:p>
        </p:txBody>
      </p:sp>
    </p:spTree>
    <p:extLst>
      <p:ext uri="{BB962C8B-B14F-4D97-AF65-F5344CB8AC3E}">
        <p14:creationId xmlns:p14="http://schemas.microsoft.com/office/powerpoint/2010/main" val="262901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0"/>
            <a:ext cx="12191979" cy="7104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DCDF5D-A553-DDF1-625A-32698211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276626" cy="68151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3705AF-07C8-90A5-70CF-4DD0B6207A84}"/>
              </a:ext>
            </a:extLst>
          </p:cNvPr>
          <p:cNvSpPr txBox="1"/>
          <p:nvPr/>
        </p:nvSpPr>
        <p:spPr>
          <a:xfrm>
            <a:off x="4824805" y="961958"/>
            <a:ext cx="39372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考试模式</a:t>
            </a:r>
            <a:r>
              <a:rPr lang="zh-CN" altLang="en-US" sz="2400" dirty="0">
                <a:highlight>
                  <a:srgbClr val="C0C0C0"/>
                </a:highlight>
              </a:rPr>
              <a:t>结束</a:t>
            </a:r>
            <a:r>
              <a:rPr lang="zh-CN" altLang="en-US" dirty="0">
                <a:highlight>
                  <a:srgbClr val="C0C0C0"/>
                </a:highlight>
              </a:rPr>
              <a:t>时</a:t>
            </a:r>
            <a:endParaRPr lang="en-US" altLang="zh-CN" dirty="0">
              <a:highlight>
                <a:srgbClr val="C0C0C0"/>
              </a:highlight>
            </a:endParaRPr>
          </a:p>
          <a:p>
            <a:pPr algn="ctr"/>
            <a:r>
              <a:rPr lang="zh-CN" altLang="en-US" dirty="0">
                <a:highlight>
                  <a:srgbClr val="C0C0C0"/>
                </a:highlight>
              </a:rPr>
              <a:t>及时返回你的</a:t>
            </a:r>
            <a:r>
              <a:rPr lang="zh-CN" altLang="en-US" sz="2800" dirty="0">
                <a:solidFill>
                  <a:srgbClr val="00B050"/>
                </a:solidFill>
                <a:highlight>
                  <a:srgbClr val="C0C0C0"/>
                </a:highlight>
              </a:rPr>
              <a:t>考试成绩</a:t>
            </a:r>
            <a:endParaRPr lang="en-US" altLang="zh-CN" sz="2800" dirty="0">
              <a:solidFill>
                <a:srgbClr val="00B050"/>
              </a:solidFill>
              <a:highlight>
                <a:srgbClr val="C0C0C0"/>
              </a:highlight>
            </a:endParaRPr>
          </a:p>
          <a:p>
            <a:pPr algn="ctr"/>
            <a:r>
              <a:rPr lang="zh-CN" altLang="en-US" dirty="0">
                <a:highlight>
                  <a:srgbClr val="C0C0C0"/>
                </a:highlight>
              </a:rPr>
              <a:t>并列出你的</a:t>
            </a:r>
            <a:endParaRPr lang="en-US" altLang="zh-CN" dirty="0">
              <a:highlight>
                <a:srgbClr val="C0C0C0"/>
              </a:highlight>
            </a:endParaRPr>
          </a:p>
          <a:p>
            <a:pPr algn="r"/>
            <a:r>
              <a:rPr lang="zh-CN" altLang="en-US" sz="3200" dirty="0">
                <a:solidFill>
                  <a:srgbClr val="C00000"/>
                </a:solidFill>
                <a:highlight>
                  <a:srgbClr val="C0C0C0"/>
                </a:highlight>
              </a:rPr>
              <a:t>正确率</a:t>
            </a:r>
            <a:r>
              <a:rPr lang="zh-CN" altLang="en-US" sz="2800" dirty="0">
                <a:highlight>
                  <a:srgbClr val="C0C0C0"/>
                </a:highlight>
              </a:rPr>
              <a:t>和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C0C0C0"/>
                </a:highlight>
              </a:rPr>
              <a:t>错误单词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CCBF9A-AC44-0315-D96D-09A7976C3936}"/>
              </a:ext>
            </a:extLst>
          </p:cNvPr>
          <p:cNvSpPr txBox="1"/>
          <p:nvPr/>
        </p:nvSpPr>
        <p:spPr>
          <a:xfrm>
            <a:off x="4755777" y="3243430"/>
            <a:ext cx="431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同时相应的</a:t>
            </a:r>
            <a:r>
              <a:rPr lang="zh-CN" altLang="en-US" sz="3200" dirty="0">
                <a:solidFill>
                  <a:srgbClr val="00B050"/>
                </a:solidFill>
                <a:highlight>
                  <a:srgbClr val="C0C0C0"/>
                </a:highlight>
              </a:rPr>
              <a:t>惩罚语音</a:t>
            </a:r>
            <a:endParaRPr lang="en-US" altLang="zh-CN" sz="3200" dirty="0">
              <a:solidFill>
                <a:srgbClr val="00B050"/>
              </a:solidFill>
              <a:highlight>
                <a:srgbClr val="C0C0C0"/>
              </a:highlight>
            </a:endParaRPr>
          </a:p>
          <a:p>
            <a:r>
              <a:rPr lang="zh-CN" altLang="en-US" sz="2800" dirty="0">
                <a:highlight>
                  <a:srgbClr val="C0C0C0"/>
                </a:highlight>
              </a:rPr>
              <a:t>带给你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C0C0C0"/>
                </a:highlight>
              </a:rPr>
              <a:t>极致的享受</a:t>
            </a:r>
            <a:r>
              <a:rPr lang="zh-CN" altLang="en-US" dirty="0">
                <a:highlight>
                  <a:srgbClr val="C0C0C0"/>
                </a:highlight>
              </a:rPr>
              <a:t>！！！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C1B097-6E8B-628C-819B-5F1FCEB6C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496" b="7692"/>
          <a:stretch/>
        </p:blipFill>
        <p:spPr>
          <a:xfrm>
            <a:off x="8998304" y="4661285"/>
            <a:ext cx="2129117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0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43031" y="-42439"/>
            <a:ext cx="12191979" cy="7104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082D2-7A09-C5D0-1713-B1B11BF9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" y="-42439"/>
            <a:ext cx="516306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87E422-5CB0-9927-3753-4FBE44C192AD}"/>
              </a:ext>
            </a:extLst>
          </p:cNvPr>
          <p:cNvSpPr txBox="1"/>
          <p:nvPr/>
        </p:nvSpPr>
        <p:spPr>
          <a:xfrm>
            <a:off x="3533888" y="1228397"/>
            <a:ext cx="92300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ighlight>
                  <a:srgbClr val="C0C0C0"/>
                </a:highlight>
              </a:rPr>
              <a:t>采用</a:t>
            </a:r>
            <a:r>
              <a:rPr lang="zh-CN" altLang="en-US" sz="3200" dirty="0">
                <a:highlight>
                  <a:srgbClr val="C0C0C0"/>
                </a:highlight>
              </a:rPr>
              <a:t>双重</a:t>
            </a:r>
            <a:r>
              <a:rPr lang="en-US" altLang="zh-CN" sz="3200" dirty="0">
                <a:highlight>
                  <a:srgbClr val="C0C0C0"/>
                </a:highlight>
              </a:rPr>
              <a:t>random</a:t>
            </a:r>
            <a:r>
              <a:rPr lang="zh-CN" altLang="en-US" sz="3200" dirty="0">
                <a:highlight>
                  <a:srgbClr val="C0C0C0"/>
                </a:highlight>
              </a:rPr>
              <a:t>模块；</a:t>
            </a:r>
            <a:endParaRPr lang="en-US" altLang="zh-CN" sz="3200" dirty="0">
              <a:highlight>
                <a:srgbClr val="C0C0C0"/>
              </a:highlight>
            </a:endParaRPr>
          </a:p>
          <a:p>
            <a:r>
              <a:rPr lang="en-US" altLang="zh-CN" sz="3200" dirty="0">
                <a:highlight>
                  <a:srgbClr val="C0C0C0"/>
                </a:highlight>
              </a:rPr>
              <a:t>    </a:t>
            </a:r>
            <a:r>
              <a:rPr lang="zh-CN" altLang="en-US" sz="2000" dirty="0">
                <a:highlight>
                  <a:srgbClr val="C0C0C0"/>
                </a:highlight>
              </a:rPr>
              <a:t>真正实现英汉混合考</a:t>
            </a:r>
            <a:endParaRPr lang="en-US" altLang="zh-CN" sz="2000" dirty="0">
              <a:highlight>
                <a:srgbClr val="C0C0C0"/>
              </a:highlight>
            </a:endParaRPr>
          </a:p>
          <a:p>
            <a:r>
              <a:rPr lang="en-US" altLang="zh-CN" sz="3200" dirty="0">
                <a:highlight>
                  <a:srgbClr val="C0C0C0"/>
                </a:highlight>
              </a:rPr>
              <a:t>		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C0C0C0"/>
                </a:highlight>
              </a:rPr>
              <a:t>完美的满足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C0C0C0"/>
                </a:highlight>
              </a:rPr>
              <a:t>广大男性需求</a:t>
            </a:r>
            <a:endParaRPr lang="en-US" altLang="zh-CN" sz="3200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r>
              <a:rPr lang="en-US" altLang="zh-CN" sz="3200" dirty="0">
                <a:highlight>
                  <a:srgbClr val="C0C0C0"/>
                </a:highlight>
              </a:rPr>
              <a:t>			</a:t>
            </a:r>
            <a:r>
              <a:rPr lang="zh-CN" altLang="en-US" sz="3200" dirty="0">
                <a:highlight>
                  <a:srgbClr val="C0C0C0"/>
                </a:highlight>
              </a:rPr>
              <a:t>使你的英语基础更牢固</a:t>
            </a:r>
            <a:endParaRPr lang="en-US" altLang="zh-CN" sz="3200" dirty="0">
              <a:highlight>
                <a:srgbClr val="C0C0C0"/>
              </a:highlight>
            </a:endParaRPr>
          </a:p>
          <a:p>
            <a:endParaRPr lang="en-US" altLang="zh-CN" sz="3200" dirty="0">
              <a:highlight>
                <a:srgbClr val="C0C0C0"/>
              </a:highlight>
            </a:endParaRPr>
          </a:p>
          <a:p>
            <a:r>
              <a:rPr lang="en-US" altLang="zh-CN" sz="3200" dirty="0">
                <a:highlight>
                  <a:srgbClr val="C0C0C0"/>
                </a:highlight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C0C0C0"/>
                </a:highlight>
              </a:rPr>
              <a:t>	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从此</a:t>
            </a:r>
            <a:r>
              <a:rPr lang="zh-CN" altLang="en-US" sz="4400" dirty="0">
                <a:solidFill>
                  <a:srgbClr val="FF0000"/>
                </a:solidFill>
                <a:highlight>
                  <a:srgbClr val="C0C0C0"/>
                </a:highlight>
              </a:rPr>
              <a:t>妈妈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再也不用</a:t>
            </a:r>
            <a:r>
              <a:rPr lang="zh-CN" altLang="en-US" sz="4400" dirty="0">
                <a:solidFill>
                  <a:srgbClr val="00B050"/>
                </a:solidFill>
                <a:highlight>
                  <a:srgbClr val="C0C0C0"/>
                </a:highlight>
              </a:rPr>
              <a:t>担心</a:t>
            </a:r>
            <a:r>
              <a:rPr lang="zh-CN" altLang="en-US" sz="4400" dirty="0">
                <a:solidFill>
                  <a:srgbClr val="C00000"/>
                </a:solidFill>
                <a:highlight>
                  <a:srgbClr val="C0C0C0"/>
                </a:highlight>
              </a:rPr>
              <a:t>我记不住单词了</a:t>
            </a:r>
            <a:r>
              <a:rPr lang="zh-CN" altLang="en-US" sz="4400" dirty="0">
                <a:solidFill>
                  <a:srgbClr val="FF0000"/>
                </a:solidFill>
                <a:highlight>
                  <a:srgbClr val="C0C0C0"/>
                </a:highlight>
              </a:rPr>
              <a:t>！！！</a:t>
            </a:r>
          </a:p>
        </p:txBody>
      </p:sp>
    </p:spTree>
    <p:extLst>
      <p:ext uri="{BB962C8B-B14F-4D97-AF65-F5344CB8AC3E}">
        <p14:creationId xmlns:p14="http://schemas.microsoft.com/office/powerpoint/2010/main" val="302759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0" y="-123122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4E2281-3515-0289-B4D2-59B87C7D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231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371B95-05AA-A8E8-7D2E-C74EEE333F94}"/>
              </a:ext>
            </a:extLst>
          </p:cNvPr>
          <p:cNvSpPr txBox="1"/>
          <p:nvPr/>
        </p:nvSpPr>
        <p:spPr>
          <a:xfrm>
            <a:off x="5292763" y="661595"/>
            <a:ext cx="40502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通过</a:t>
            </a:r>
            <a:r>
              <a:rPr lang="zh-CN" altLang="en-US" sz="2800" dirty="0">
                <a:highlight>
                  <a:srgbClr val="C0C0C0"/>
                </a:highlight>
              </a:rPr>
              <a:t>列表方法</a:t>
            </a:r>
            <a:r>
              <a:rPr lang="zh-CN" altLang="en-US" dirty="0">
                <a:highlight>
                  <a:srgbClr val="C0C0C0"/>
                </a:highlight>
              </a:rPr>
              <a:t>将错误单词统计起来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确保您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百无一漏</a:t>
            </a:r>
            <a:r>
              <a:rPr lang="zh-CN" altLang="en-US" sz="3600" dirty="0">
                <a:highlight>
                  <a:srgbClr val="C0C0C0"/>
                </a:highlight>
              </a:rPr>
              <a:t>，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万无一失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7BEB47-9DD0-10D7-E35B-4D3D1A738C76}"/>
              </a:ext>
            </a:extLst>
          </p:cNvPr>
          <p:cNvSpPr txBox="1"/>
          <p:nvPr/>
        </p:nvSpPr>
        <p:spPr>
          <a:xfrm>
            <a:off x="4593515" y="3878132"/>
            <a:ext cx="59651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highlight>
                  <a:srgbClr val="C0C0C0"/>
                </a:highlight>
              </a:rPr>
              <a:t>小小</a:t>
            </a:r>
            <a:r>
              <a:rPr lang="zh-CN" altLang="en-US" dirty="0">
                <a:highlight>
                  <a:srgbClr val="C0C0C0"/>
                </a:highlight>
              </a:rPr>
              <a:t>的把</a:t>
            </a:r>
            <a:r>
              <a:rPr lang="en-US" altLang="zh-CN" sz="2800" dirty="0">
                <a:highlight>
                  <a:srgbClr val="C0C0C0"/>
                </a:highlight>
              </a:rPr>
              <a:t>for</a:t>
            </a:r>
            <a:r>
              <a:rPr lang="zh-CN" altLang="en-US" sz="2800" dirty="0">
                <a:highlight>
                  <a:srgbClr val="C0C0C0"/>
                </a:highlight>
              </a:rPr>
              <a:t>循环</a:t>
            </a:r>
            <a:r>
              <a:rPr lang="zh-CN" altLang="en-US" dirty="0">
                <a:highlight>
                  <a:srgbClr val="C0C0C0"/>
                </a:highlight>
              </a:rPr>
              <a:t>和</a:t>
            </a:r>
            <a:r>
              <a:rPr lang="en-US" altLang="zh-CN" sz="3200" dirty="0">
                <a:highlight>
                  <a:srgbClr val="C0C0C0"/>
                </a:highlight>
              </a:rPr>
              <a:t>time</a:t>
            </a:r>
            <a:r>
              <a:rPr lang="zh-CN" altLang="en-US" sz="3200" dirty="0">
                <a:highlight>
                  <a:srgbClr val="C0C0C0"/>
                </a:highlight>
              </a:rPr>
              <a:t>模块</a:t>
            </a:r>
            <a:r>
              <a:rPr lang="zh-CN" altLang="en-US" dirty="0">
                <a:highlight>
                  <a:srgbClr val="C0C0C0"/>
                </a:highlight>
              </a:rPr>
              <a:t>结合一下，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给您一个</a:t>
            </a:r>
            <a:r>
              <a:rPr lang="en-US" altLang="zh-CN" sz="4000" dirty="0">
                <a:solidFill>
                  <a:srgbClr val="FF0000"/>
                </a:solidFill>
                <a:highlight>
                  <a:srgbClr val="C0C0C0"/>
                </a:highlight>
              </a:rPr>
              <a:t>low-level</a:t>
            </a:r>
            <a:r>
              <a:rPr lang="zh-CN" altLang="en-US" sz="2000" dirty="0">
                <a:highlight>
                  <a:srgbClr val="C0C0C0"/>
                </a:highlight>
              </a:rPr>
              <a:t>的</a:t>
            </a:r>
            <a:endParaRPr lang="en-US" altLang="zh-CN" sz="2000" dirty="0">
              <a:highlight>
                <a:srgbClr val="C0C0C0"/>
              </a:highlight>
            </a:endParaRPr>
          </a:p>
          <a:p>
            <a:r>
              <a:rPr lang="en-US" altLang="zh-CN" sz="4800" dirty="0">
                <a:highlight>
                  <a:srgbClr val="C0C0C0"/>
                </a:highlight>
              </a:rPr>
              <a:t>		</a:t>
            </a:r>
            <a:r>
              <a:rPr lang="zh-CN" altLang="en-US" sz="4800" dirty="0">
                <a:highlight>
                  <a:srgbClr val="C0C0C0"/>
                </a:highlight>
              </a:rPr>
              <a:t>“时光回溯”</a:t>
            </a:r>
            <a:endParaRPr lang="en-US" altLang="zh-CN" sz="4800" dirty="0">
              <a:highlight>
                <a:srgbClr val="C0C0C0"/>
              </a:highlight>
            </a:endParaRPr>
          </a:p>
          <a:p>
            <a:pPr lvl="6"/>
            <a:r>
              <a:rPr lang="en-US" altLang="zh-CN" sz="2800" dirty="0">
                <a:highlight>
                  <a:srgbClr val="C0C0C0"/>
                </a:highlight>
              </a:rPr>
              <a:t>main</a:t>
            </a:r>
            <a:r>
              <a:rPr lang="zh-CN" altLang="en-US" sz="2800" dirty="0">
                <a:highlight>
                  <a:srgbClr val="C0C0C0"/>
                </a:highlight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73874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34D25F1E-D672-3778-65A0-18817D47F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058" r="50675" b="53125"/>
          <a:stretch/>
        </p:blipFill>
        <p:spPr>
          <a:xfrm>
            <a:off x="69925" y="-214562"/>
            <a:ext cx="12191979" cy="71042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648AF9-2301-D96A-A6A7-30694B05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8" y="44267"/>
            <a:ext cx="5507915" cy="65865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8DF513-99D3-E9CE-FC24-32655A76759D}"/>
              </a:ext>
            </a:extLst>
          </p:cNvPr>
          <p:cNvSpPr txBox="1"/>
          <p:nvPr/>
        </p:nvSpPr>
        <p:spPr>
          <a:xfrm>
            <a:off x="3985708" y="1550460"/>
            <a:ext cx="70032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通过</a:t>
            </a:r>
            <a:r>
              <a:rPr lang="en-US" altLang="zh-CN" sz="2800" dirty="0" err="1">
                <a:highlight>
                  <a:srgbClr val="C0C0C0"/>
                </a:highlight>
              </a:rPr>
              <a:t>openpyxl</a:t>
            </a:r>
            <a:r>
              <a:rPr lang="zh-CN" altLang="en-US" dirty="0">
                <a:highlight>
                  <a:srgbClr val="C0C0C0"/>
                </a:highlight>
              </a:rPr>
              <a:t>中</a:t>
            </a:r>
            <a:r>
              <a:rPr lang="en-US" altLang="zh-CN" sz="3200" dirty="0" err="1">
                <a:highlight>
                  <a:srgbClr val="C0C0C0"/>
                </a:highlight>
              </a:rPr>
              <a:t>load_workbook</a:t>
            </a:r>
            <a:r>
              <a:rPr lang="zh-CN" altLang="en-US" dirty="0">
                <a:highlight>
                  <a:srgbClr val="C0C0C0"/>
                </a:highlight>
              </a:rPr>
              <a:t>载入</a:t>
            </a:r>
            <a:r>
              <a:rPr lang="en-US" altLang="zh-CN" sz="2400" dirty="0">
                <a:highlight>
                  <a:srgbClr val="C0C0C0"/>
                </a:highlight>
              </a:rPr>
              <a:t>xlsx</a:t>
            </a:r>
            <a:r>
              <a:rPr lang="zh-CN" altLang="en-US" sz="2400" dirty="0">
                <a:highlight>
                  <a:srgbClr val="C0C0C0"/>
                </a:highlight>
              </a:rPr>
              <a:t>表格</a:t>
            </a:r>
            <a:endParaRPr lang="en-US" altLang="zh-CN" sz="2400" dirty="0">
              <a:highlight>
                <a:srgbClr val="C0C0C0"/>
              </a:highlight>
            </a:endParaRPr>
          </a:p>
          <a:p>
            <a:r>
              <a:rPr lang="en-US" altLang="zh-CN" dirty="0">
                <a:highlight>
                  <a:srgbClr val="C0C0C0"/>
                </a:highlight>
              </a:rPr>
              <a:t>		</a:t>
            </a:r>
            <a:r>
              <a:rPr lang="zh-CN" altLang="en-US" dirty="0">
                <a:highlight>
                  <a:srgbClr val="C0C0C0"/>
                </a:highlight>
              </a:rPr>
              <a:t>再使用</a:t>
            </a:r>
            <a:r>
              <a:rPr lang="en-US" altLang="zh-CN" sz="3200" dirty="0" err="1">
                <a:highlight>
                  <a:srgbClr val="C0C0C0"/>
                </a:highlight>
              </a:rPr>
              <a:t>sheetnames</a:t>
            </a:r>
            <a:r>
              <a:rPr lang="zh-CN" altLang="en-US" sz="3200" dirty="0">
                <a:highlight>
                  <a:srgbClr val="C0C0C0"/>
                </a:highlight>
              </a:rPr>
              <a:t>函数</a:t>
            </a:r>
            <a:r>
              <a:rPr lang="zh-CN" altLang="en-US" dirty="0">
                <a:highlight>
                  <a:srgbClr val="C0C0C0"/>
                </a:highlight>
              </a:rPr>
              <a:t>、</a:t>
            </a:r>
            <a:r>
              <a:rPr lang="en-US" altLang="zh-CN" sz="3200" dirty="0" err="1">
                <a:highlight>
                  <a:srgbClr val="C0C0C0"/>
                </a:highlight>
              </a:rPr>
              <a:t>max_row</a:t>
            </a:r>
            <a:endParaRPr lang="en-US" altLang="zh-CN" sz="3200" dirty="0">
              <a:highlight>
                <a:srgbClr val="C0C0C0"/>
              </a:highlight>
            </a:endParaRPr>
          </a:p>
          <a:p>
            <a:pPr algn="ctr"/>
            <a:r>
              <a:rPr lang="zh-CN" altLang="en-US" dirty="0">
                <a:highlight>
                  <a:srgbClr val="C0C0C0"/>
                </a:highlight>
              </a:rPr>
              <a:t>创建单词和注释</a:t>
            </a:r>
            <a:r>
              <a:rPr lang="zh-CN" altLang="en-US" sz="4000" dirty="0">
                <a:highlight>
                  <a:srgbClr val="C0C0C0"/>
                </a:highlight>
              </a:rPr>
              <a:t>列表</a:t>
            </a:r>
            <a:endParaRPr lang="en-US" altLang="zh-CN" sz="4000" dirty="0">
              <a:highlight>
                <a:srgbClr val="C0C0C0"/>
              </a:highlight>
            </a:endParaRPr>
          </a:p>
          <a:p>
            <a:pPr algn="r"/>
            <a:r>
              <a:rPr lang="zh-CN" altLang="en-US" dirty="0">
                <a:highlight>
                  <a:srgbClr val="C0C0C0"/>
                </a:highlight>
              </a:rPr>
              <a:t>最后</a:t>
            </a:r>
            <a:r>
              <a:rPr lang="zh-CN" altLang="en-US" sz="4400" dirty="0">
                <a:solidFill>
                  <a:srgbClr val="C00000"/>
                </a:solidFill>
                <a:highlight>
                  <a:srgbClr val="C0C0C0"/>
                </a:highlight>
              </a:rPr>
              <a:t>神之一手</a:t>
            </a:r>
            <a:endParaRPr lang="en-US" altLang="zh-CN" sz="4400" dirty="0">
              <a:solidFill>
                <a:srgbClr val="C00000"/>
              </a:solidFill>
              <a:highlight>
                <a:srgbClr val="C0C0C0"/>
              </a:highlight>
            </a:endParaRPr>
          </a:p>
          <a:p>
            <a:pPr algn="ctr"/>
            <a:r>
              <a:rPr lang="zh-CN" altLang="en-US" dirty="0">
                <a:highlight>
                  <a:srgbClr val="C0C0C0"/>
                </a:highlight>
              </a:rPr>
              <a:t>一个</a:t>
            </a:r>
            <a:r>
              <a:rPr lang="zh-CN" altLang="en-US" sz="2800" dirty="0">
                <a:solidFill>
                  <a:srgbClr val="00B050"/>
                </a:solidFill>
                <a:highlight>
                  <a:srgbClr val="C0C0C0"/>
                </a:highlight>
              </a:rPr>
              <a:t>纯天然、无危害</a:t>
            </a:r>
            <a:r>
              <a:rPr lang="zh-CN" altLang="en-US" dirty="0">
                <a:highlight>
                  <a:srgbClr val="C0C0C0"/>
                </a:highlight>
              </a:rPr>
              <a:t>的</a:t>
            </a:r>
            <a:endParaRPr lang="en-US" altLang="zh-CN" dirty="0">
              <a:highlight>
                <a:srgbClr val="C0C0C0"/>
              </a:highlight>
            </a:endParaRPr>
          </a:p>
          <a:p>
            <a:pPr algn="r"/>
            <a:r>
              <a:rPr lang="en-US" altLang="zh-CN" sz="3600" dirty="0">
                <a:solidFill>
                  <a:srgbClr val="FF0000"/>
                </a:solidFill>
                <a:highlight>
                  <a:srgbClr val="C0C0C0"/>
                </a:highlight>
              </a:rPr>
              <a:t>words</a:t>
            </a:r>
            <a:r>
              <a:rPr lang="zh-CN" altLang="en-US" sz="3600" dirty="0">
                <a:solidFill>
                  <a:srgbClr val="FF0000"/>
                </a:solidFill>
                <a:highlight>
                  <a:srgbClr val="C0C0C0"/>
                </a:highlight>
              </a:rPr>
              <a:t>字典</a:t>
            </a:r>
            <a:r>
              <a:rPr lang="zh-CN" altLang="en-US" dirty="0">
                <a:highlight>
                  <a:srgbClr val="C0C0C0"/>
                </a:highlight>
              </a:rPr>
              <a:t>就这么</a:t>
            </a:r>
            <a:r>
              <a:rPr lang="zh-CN" altLang="en-US" sz="2400" dirty="0">
                <a:highlight>
                  <a:srgbClr val="C0C0C0"/>
                </a:highlight>
              </a:rPr>
              <a:t>出炉</a:t>
            </a:r>
            <a:r>
              <a:rPr lang="zh-CN" altLang="en-US" dirty="0">
                <a:highlight>
                  <a:srgbClr val="C0C0C0"/>
                </a:highlight>
              </a:rPr>
              <a:t>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15F48C-30B3-8B1F-F1E4-896A079593A4}"/>
              </a:ext>
            </a:extLst>
          </p:cNvPr>
          <p:cNvSpPr txBox="1"/>
          <p:nvPr/>
        </p:nvSpPr>
        <p:spPr>
          <a:xfrm>
            <a:off x="0" y="360381"/>
            <a:ext cx="2199939" cy="1382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804043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94_TF56596226.potx" id="{E903FB5B-210F-481E-B617-11B9C7EE9BA9}" vid="{D44A6C3D-83B9-4324-802A-17DA3804BE7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陆地设计</Template>
  <TotalTime>262</TotalTime>
  <Words>410</Words>
  <Application>Microsoft Office PowerPoint</Application>
  <PresentationFormat>宽屏</PresentationFormat>
  <Paragraphs>67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Gill Sans MT</vt:lpstr>
      <vt:lpstr>包裹</vt:lpstr>
      <vt:lpstr>Python 大作业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大作业</dc:title>
  <dc:creator>文胜 李</dc:creator>
  <cp:lastModifiedBy>Jerry Yu</cp:lastModifiedBy>
  <cp:revision>7</cp:revision>
  <dcterms:created xsi:type="dcterms:W3CDTF">2023-12-16T11:06:49Z</dcterms:created>
  <dcterms:modified xsi:type="dcterms:W3CDTF">2023-12-18T00:00:53Z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